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3" r:id="rId7"/>
    <p:sldId id="267" r:id="rId8"/>
    <p:sldId id="261" r:id="rId9"/>
    <p:sldId id="265" r:id="rId10"/>
    <p:sldId id="268"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703" autoAdjust="0"/>
  </p:normalViewPr>
  <p:slideViewPr>
    <p:cSldViewPr>
      <p:cViewPr varScale="1">
        <p:scale>
          <a:sx n="56" d="100"/>
          <a:sy n="56" d="100"/>
        </p:scale>
        <p:origin x="18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BC9D16-46E5-4367-A388-D1E2971B6A3C}" type="datetimeFigureOut">
              <a:rPr lang="en-US" smtClean="0"/>
              <a:t>2/8/2021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AC5B90-D745-4F38-BCE6-C29B4004EEF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Dignity Health is a California-based, not-revenue driven public-advantage company that works in emergency clinics and additional consideration offices in three states. Dignity Health is the fifth-biggest emergency clinic framework in the country, and the biggest not-revenue drove medical clinic supplier in California. In February 2019, Dignity Health converged with Catholic Health Initiatives, turning out to be Common Spirit Health, shaping the second-biggest philanthropic clinic chain in the United States.</a:t>
            </a:r>
            <a:r>
              <a:rPr lang="en-US" sz="1200" kern="1200" baseline="0" dirty="0" smtClean="0">
                <a:solidFill>
                  <a:schemeClr val="tx1"/>
                </a:solidFill>
                <a:latin typeface="Times New Roman" pitchFamily="18" charset="0"/>
                <a:ea typeface="+mn-ea"/>
                <a:cs typeface="Times New Roman" pitchFamily="18" charset="0"/>
              </a:rPr>
              <a:t> </a:t>
            </a:r>
            <a:r>
              <a:rPr lang="en-US" sz="1200" kern="1200" dirty="0" smtClean="0">
                <a:solidFill>
                  <a:schemeClr val="tx1"/>
                </a:solidFill>
                <a:latin typeface="Times New Roman" pitchFamily="18" charset="0"/>
                <a:ea typeface="+mn-ea"/>
                <a:cs typeface="Times New Roman" pitchFamily="18" charset="0"/>
              </a:rPr>
              <a:t>Its base camp is situated in the China Basin Landing working in San Francisco. The quantities of areas are 39 intense consideration emergency clinics and 250 auxiliary consideration destinations. Its claimed by </a:t>
            </a:r>
            <a:r>
              <a:rPr lang="en-US" sz="1200" kern="1200" dirty="0" err="1" smtClean="0">
                <a:solidFill>
                  <a:schemeClr val="tx1"/>
                </a:solidFill>
                <a:latin typeface="Times New Roman" pitchFamily="18" charset="0"/>
                <a:ea typeface="+mn-ea"/>
                <a:cs typeface="Times New Roman" pitchFamily="18" charset="0"/>
              </a:rPr>
              <a:t>Commonspirit</a:t>
            </a:r>
            <a:r>
              <a:rPr lang="en-US" sz="1200" kern="1200" dirty="0" smtClean="0">
                <a:solidFill>
                  <a:schemeClr val="tx1"/>
                </a:solidFill>
                <a:latin typeface="Times New Roman" pitchFamily="18" charset="0"/>
                <a:ea typeface="+mn-ea"/>
                <a:cs typeface="Times New Roman" pitchFamily="18" charset="0"/>
              </a:rPr>
              <a:t> wellbeing and has around 55,000 workers.</a:t>
            </a: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Such </a:t>
            </a:r>
            <a:r>
              <a:rPr lang="en-US" sz="1200" kern="1200" dirty="0" smtClean="0">
                <a:solidFill>
                  <a:schemeClr val="tx1"/>
                </a:solidFill>
                <a:latin typeface="+mn-lt"/>
                <a:ea typeface="+mn-ea"/>
                <a:cs typeface="+mn-cs"/>
              </a:rPr>
              <a:t>an endless circle envelops the nursing. Few people are working in nursing, which has incited an inadequacy. Because of the lack, medical caretakers who stay in crisis facility work should zero in on more patients under dynamically problematic working conditions. More attendants leave the medical clinic labor force in light of these stressed working conditions, accordingly demolishing the lack and making new attendants more troublesome. The nurse shortage additionally has significant expense suggestions for clinics. Even though assessments vary comprehensively, the cost of selecting and setting one up to new attendant for a cautious clinical floor is regularly compared to 100% of a medical caretaker yearly pay—$42,000–$60,000; that adventure is much higher for severe consideration or emergency office (ED) nurse. Nurses invest a lot of their energy looking for prescriptions and specialists, chasing down required hardware, and finishing excess desk work. Better and more effective frameworks of conveying nursing care should be created.</a:t>
            </a:r>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Population implies the case of patients enrolling for a study. There may be an inconspicuous concordance between portraying a model that is well headed to respond to this intervention and one that can be summarized to patients that are presumably going to be found in the clinic. Mediation insinuates the treatment that will be given to patients trying the exploration. The research recognizes the plan on using viewpoint social events to difference and patient treatment intervention. Many study plans insinuate this as the benchmark gathering. On the off chance that current treatment is seen as the 'most excellent level,' by then, this should be the connection gathering. The result addresses what result you plan on estimating to inspect the viability of medical attendant mediation. The outcome tends to what result you plan on assessing to review the reasonability of clinical specialist intercession. Common and endorsed result assessment gadgets appropriate to fundamental chiropractic calm peoples may fuse the Neck Disability Index (Vernon 1999). There are, generally, countless outcome contraptions open for different clinical masses, each having characteristics and inadequacies. Time depicts the length of the data assortment.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In spite of proof of advantage, there is a restricted comprehension of the lack of attendants; subsequently, this present exploration's recurrence and span change fundamentally between nurses. Although quiet attributes and clinicians' convictions probably represent a portion of this variety, it appears to be likely that numerous instances of a nurse shortage, having fewer treatments of patients to derive benefit and that no further treatments and care thus, resulting certain upper threshold is reached.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A factorial plan RCT permits specialists to consider more than each treatment factor in turn and analyze potential connections between them. This preliminary plan takes into consideration the assurance of the impacts of recurrence and term and whether it is more powerful to give a specific number of patients to be gone to over more limited or longer spans (i.e., an interaction between the two factors). Considering a nurse would attend 4, 5, or 6 sessions per week, the patient number is limited (Simoens 2005). To improve the generalizability of discoveries, nurture lack could be performed utilizing standard revolving, or horizontal break broadened method, which is the most widely recognized physically applied in this field in gauging medical attendants' proportion to patients.</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Basically after a serious composing blend and assessment concerning these answers should an investigation question be shaped – in specific events a precise overview methodology may truly change best to the PICOT structure for the research question? Changing an idea into a fair report question anticipates that it should be commonsense, captivating, novel, good and relevant. This credibility suggests resources (time and money), yet furthermore to whether there is simultaneousness on the significance of the investigation question and to whether all that needs to be assessed can be assessed by the examination plan (Cummings 2007). The inquiry should bear some importance with various in the clinical zone to drive both gathering energy for the endeavor and dissipating of the results. Creating new data in colossal existing openings of clinical consideration allows helping enormous volumes of patients who in advance may have had more sad clinical outcomes. Fundamentally, moral considerations should be addressed in related examination intends to ensure subjects are not harmed by the assessment. Finally, reflection is required on how well the examination design will apply to this current reality.</a:t>
            </a:r>
            <a:endParaRPr lang="en-US" sz="1200" kern="1200" dirty="0">
              <a:solidFill>
                <a:schemeClr val="tx1"/>
              </a:solidFill>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47AC5B90-D745-4F38-BCE6-C29B4004EEF3}"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In spite of the fact that it may not work by and large be functional for the institution to offer, giving more broad compensation packs is much of the time an incredible, inspiring power to draw clinical specialists from states of plenitude clinical overseers to those of deficiency. You will undoubtedly stay inside the calling in the event that you are offered opportunities to create and move your livelihood, for instance, to explicit positions or occupations with more commitments. Working specialists have involved a plan, which infers it isn't for each situation easy to fit something different into their lives. However, training is crucial in reducing the nursing need and developing nursing capacities.</a:t>
            </a: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best practice for Critical Appraisal of Research Conduct among the four peer-reviewed articles is </a:t>
            </a:r>
            <a:r>
              <a:rPr lang="en-US" sz="1200" kern="1200" dirty="0" err="1" smtClean="0">
                <a:solidFill>
                  <a:schemeClr val="tx1"/>
                </a:solidFill>
                <a:latin typeface="Times New Roman" pitchFamily="18" charset="0"/>
                <a:ea typeface="+mn-ea"/>
                <a:cs typeface="Times New Roman" pitchFamily="18" charset="0"/>
              </a:rPr>
              <a:t>Peate</a:t>
            </a:r>
            <a:r>
              <a:rPr lang="en-US" sz="1200" kern="1200" dirty="0" smtClean="0">
                <a:solidFill>
                  <a:schemeClr val="tx1"/>
                </a:solidFill>
                <a:latin typeface="Times New Roman" pitchFamily="18" charset="0"/>
                <a:ea typeface="+mn-ea"/>
                <a:cs typeface="Times New Roman" pitchFamily="18" charset="0"/>
              </a:rPr>
              <a:t>, I. (2020). Overstretched and struggling. </a:t>
            </a:r>
            <a:r>
              <a:rPr lang="en-US" sz="1200" i="1" kern="1200" dirty="0" smtClean="0">
                <a:solidFill>
                  <a:schemeClr val="tx1"/>
                </a:solidFill>
                <a:latin typeface="Times New Roman" pitchFamily="18" charset="0"/>
                <a:ea typeface="+mn-ea"/>
                <a:cs typeface="Times New Roman" pitchFamily="18" charset="0"/>
              </a:rPr>
              <a:t>British Journal of Nursing (Mark Allen Publishing)</a:t>
            </a:r>
            <a:r>
              <a:rPr lang="en-US" sz="1200" kern="1200" dirty="0" smtClean="0">
                <a:solidFill>
                  <a:schemeClr val="tx1"/>
                </a:solidFill>
                <a:latin typeface="Times New Roman" pitchFamily="18" charset="0"/>
                <a:ea typeface="+mn-ea"/>
                <a:cs typeface="Times New Roman" pitchFamily="18" charset="0"/>
              </a:rPr>
              <a:t>, </a:t>
            </a:r>
            <a:r>
              <a:rPr lang="en-US" sz="1200" i="1" kern="1200" dirty="0" smtClean="0">
                <a:solidFill>
                  <a:schemeClr val="tx1"/>
                </a:solidFill>
                <a:latin typeface="Times New Roman" pitchFamily="18" charset="0"/>
                <a:ea typeface="+mn-ea"/>
                <a:cs typeface="Times New Roman" pitchFamily="18" charset="0"/>
              </a:rPr>
              <a:t>29</a:t>
            </a:r>
            <a:r>
              <a:rPr lang="en-US" sz="1200" kern="1200" dirty="0" smtClean="0">
                <a:solidFill>
                  <a:schemeClr val="tx1"/>
                </a:solidFill>
                <a:latin typeface="Times New Roman" pitchFamily="18" charset="0"/>
                <a:ea typeface="+mn-ea"/>
                <a:cs typeface="Times New Roman" pitchFamily="18" charset="0"/>
              </a:rPr>
              <a:t>(3), 133-133. It centers around exploration and proof-based data; they offer a reasonable discussion for introducing, assessing, criticizing, and imparting nursing issues. Additionally, it incorporates general distributions important to every one of those working in the nursing field, i.e., explicit remarkable recollections, assists nurses with sharing their records, gives learning openings, recognizes nursing characteristics and deficiencies, and in the street towards the proficient, individual, energetic, and significant turn of events.</a:t>
            </a:r>
          </a:p>
          <a:p>
            <a:endParaRPr lang="en-US" dirty="0"/>
          </a:p>
        </p:txBody>
      </p:sp>
      <p:sp>
        <p:nvSpPr>
          <p:cNvPr id="4" name="Slide Number Placeholder 3"/>
          <p:cNvSpPr>
            <a:spLocks noGrp="1"/>
          </p:cNvSpPr>
          <p:nvPr>
            <p:ph type="sldNum" sz="quarter" idx="10"/>
          </p:nvPr>
        </p:nvSpPr>
        <p:spPr/>
        <p:txBody>
          <a:bodyPr/>
          <a:lstStyle/>
          <a:p>
            <a:fld id="{47AC5B90-D745-4F38-BCE6-C29B4004EEF3}"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7AC5B90-D745-4F38-BCE6-C29B4004EEF3}"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BA391E3-A237-4554-A7C8-4CF6A928A5D5}"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BA391E3-A237-4554-A7C8-4CF6A928A5D5}"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BA391E3-A237-4554-A7C8-4CF6A928A5D5}" type="datetimeFigureOut">
              <a:rPr lang="en-US" smtClean="0"/>
              <a:t>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A391E3-A237-4554-A7C8-4CF6A928A5D5}" type="datetimeFigureOut">
              <a:rPr lang="en-US" smtClean="0"/>
              <a:t>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A391E3-A237-4554-A7C8-4CF6A928A5D5}" type="datetimeFigureOut">
              <a:rPr lang="en-US" smtClean="0"/>
              <a:t>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391E3-A237-4554-A7C8-4CF6A928A5D5}"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391E3-A237-4554-A7C8-4CF6A928A5D5}" type="datetimeFigureOut">
              <a:rPr lang="en-US" smtClean="0"/>
              <a:t>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BA391E3-A237-4554-A7C8-4CF6A928A5D5}" type="datetimeFigureOut">
              <a:rPr lang="en-US" smtClean="0"/>
              <a:t>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5952FE-8DCD-4488-82B4-302F240BB9A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A391E3-A237-4554-A7C8-4CF6A928A5D5}" type="datetimeFigureOut">
              <a:rPr lang="en-US" smtClean="0"/>
              <a:t>2/8/2021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5952FE-8DCD-4488-82B4-302F240BB9A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samanthamieskoski.files.wordpress.com/2012/05/nurse-shortage.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amanthamieskoski.files.wordpress.com/2012/05/nurse-shortage.p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latin typeface="Times New Roman" pitchFamily="18" charset="0"/>
                <a:cs typeface="Times New Roman" pitchFamily="18" charset="0"/>
              </a:rPr>
              <a:t>Recommending an Evidence-Based Practice Change</a:t>
            </a: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Name</a:t>
            </a:r>
          </a:p>
          <a:p>
            <a:r>
              <a:rPr lang="en-US" dirty="0" smtClean="0">
                <a:latin typeface="Times New Roman" pitchFamily="18" charset="0"/>
                <a:cs typeface="Times New Roman" pitchFamily="18" charset="0"/>
              </a:rPr>
              <a:t>Institution</a:t>
            </a:r>
          </a:p>
          <a:p>
            <a:r>
              <a:rPr lang="en-US" dirty="0" smtClean="0">
                <a:latin typeface="Times New Roman" pitchFamily="18" charset="0"/>
                <a:cs typeface="Times New Roman" pitchFamily="18" charset="0"/>
              </a:rPr>
              <a:t>Date</a:t>
            </a:r>
            <a:endParaRPr lang="en-US"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Health Organization</a:t>
            </a:r>
            <a:r>
              <a:rPr lang="en-US" dirty="0"/>
              <a:t/>
            </a:r>
            <a:br>
              <a:rPr lang="en-US" dirty="0"/>
            </a:br>
            <a:endParaRPr lang="en-US" dirty="0"/>
          </a:p>
        </p:txBody>
      </p:sp>
      <p:sp>
        <p:nvSpPr>
          <p:cNvPr id="3" name="Content Placeholder 2"/>
          <p:cNvSpPr>
            <a:spLocks noGrp="1"/>
          </p:cNvSpPr>
          <p:nvPr>
            <p:ph idx="1"/>
          </p:nvPr>
        </p:nvSpPr>
        <p:spPr/>
        <p:txBody>
          <a:bodyPr/>
          <a:lstStyle/>
          <a:p>
            <a:pPr lvl="0">
              <a:buFont typeface="Wingdings" pitchFamily="2" charset="2"/>
              <a:buChar char="Ø"/>
            </a:pPr>
            <a:r>
              <a:rPr lang="en-US" dirty="0">
                <a:latin typeface="Times New Roman" pitchFamily="18" charset="0"/>
                <a:cs typeface="Times New Roman" pitchFamily="18" charset="0"/>
              </a:rPr>
              <a:t>The organization is called Dignity </a:t>
            </a:r>
            <a:r>
              <a:rPr lang="en-US" dirty="0" smtClean="0">
                <a:latin typeface="Times New Roman" pitchFamily="18" charset="0"/>
                <a:cs typeface="Times New Roman" pitchFamily="18" charset="0"/>
              </a:rPr>
              <a:t>Health</a:t>
            </a:r>
          </a:p>
          <a:p>
            <a:pPr lvl="0">
              <a:buFont typeface="Wingdings" pitchFamily="2" charset="2"/>
              <a:buChar char="Ø"/>
            </a:pPr>
            <a:r>
              <a:rPr lang="en-US" dirty="0" smtClean="0">
                <a:latin typeface="Times New Roman" pitchFamily="18" charset="0"/>
                <a:cs typeface="Times New Roman" pitchFamily="18" charset="0"/>
              </a:rPr>
              <a:t>Located </a:t>
            </a:r>
            <a:r>
              <a:rPr lang="en-US" dirty="0">
                <a:latin typeface="Times New Roman" pitchFamily="18" charset="0"/>
                <a:cs typeface="Times New Roman" pitchFamily="18" charset="0"/>
              </a:rPr>
              <a:t>in </a:t>
            </a:r>
            <a:r>
              <a:rPr lang="en-US" dirty="0" smtClean="0">
                <a:latin typeface="Times New Roman" pitchFamily="18" charset="0"/>
                <a:cs typeface="Times New Roman" pitchFamily="18" charset="0"/>
              </a:rPr>
              <a:t>California</a:t>
            </a:r>
          </a:p>
          <a:p>
            <a:pPr lvl="0">
              <a:buFont typeface="Wingdings" pitchFamily="2" charset="2"/>
              <a:buChar char="Ø"/>
            </a:pPr>
            <a:r>
              <a:rPr lang="en-US" dirty="0" smtClean="0">
                <a:latin typeface="Times New Roman" pitchFamily="18" charset="0"/>
                <a:cs typeface="Times New Roman" pitchFamily="18" charset="0"/>
              </a:rPr>
              <a:t>Cultural </a:t>
            </a:r>
            <a:r>
              <a:rPr lang="en-US" dirty="0">
                <a:latin typeface="Times New Roman" pitchFamily="18" charset="0"/>
                <a:cs typeface="Times New Roman" pitchFamily="18" charset="0"/>
              </a:rPr>
              <a:t>based as catholic health </a:t>
            </a:r>
            <a:r>
              <a:rPr lang="en-US" dirty="0" smtClean="0">
                <a:latin typeface="Times New Roman" pitchFamily="18" charset="0"/>
                <a:cs typeface="Times New Roman" pitchFamily="18" charset="0"/>
              </a:rPr>
              <a:t>initiatives</a:t>
            </a:r>
          </a:p>
          <a:p>
            <a:pPr lvl="0">
              <a:buFont typeface="Wingdings" pitchFamily="2" charset="2"/>
              <a:buChar char="Ø"/>
            </a:pPr>
            <a:r>
              <a:rPr lang="en-US" dirty="0" smtClean="0">
                <a:latin typeface="Times New Roman" pitchFamily="18" charset="0"/>
                <a:cs typeface="Times New Roman" pitchFamily="18" charset="0"/>
              </a:rPr>
              <a:t>Composed </a:t>
            </a:r>
            <a:r>
              <a:rPr lang="en-US" dirty="0">
                <a:latin typeface="Times New Roman" pitchFamily="18" charset="0"/>
                <a:cs typeface="Times New Roman" pitchFamily="18" charset="0"/>
              </a:rPr>
              <a:t>of emergency </a:t>
            </a:r>
            <a:r>
              <a:rPr lang="en-US" dirty="0" smtClean="0">
                <a:latin typeface="Times New Roman" pitchFamily="18" charset="0"/>
                <a:cs typeface="Times New Roman" pitchFamily="18" charset="0"/>
              </a:rPr>
              <a:t>clinics</a:t>
            </a:r>
          </a:p>
          <a:p>
            <a:pPr lvl="0">
              <a:buNone/>
            </a:pPr>
            <a:endParaRPr lang="en-US" dirty="0"/>
          </a:p>
          <a:p>
            <a:endParaRPr lang="en-US" dirty="0"/>
          </a:p>
        </p:txBody>
      </p:sp>
      <p:pic>
        <p:nvPicPr>
          <p:cNvPr id="4" name="Picture 3" descr="590b87183b77e.image.jpg"/>
          <p:cNvPicPr>
            <a:picLocks noChangeAspect="1"/>
          </p:cNvPicPr>
          <p:nvPr/>
        </p:nvPicPr>
        <p:blipFill>
          <a:blip r:embed="rId3" cstate="print"/>
          <a:stretch>
            <a:fillRect/>
          </a:stretch>
        </p:blipFill>
        <p:spPr>
          <a:xfrm>
            <a:off x="838200" y="3962400"/>
            <a:ext cx="6096000" cy="2514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Shortage of nurses as current problem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lvl="0">
              <a:buFont typeface="Wingdings" pitchFamily="2" charset="2"/>
              <a:buChar char="Ø"/>
            </a:pPr>
            <a:r>
              <a:rPr lang="en-US" sz="3800" dirty="0">
                <a:latin typeface="Times New Roman" pitchFamily="18" charset="0"/>
                <a:cs typeface="Times New Roman" pitchFamily="18" charset="0"/>
              </a:rPr>
              <a:t>Causes</a:t>
            </a:r>
            <a:r>
              <a:rPr lang="en-US" dirty="0">
                <a:latin typeface="Times New Roman" pitchFamily="18" charset="0"/>
                <a:cs typeface="Times New Roman" pitchFamily="18" charset="0"/>
              </a:rPr>
              <a:t> of nurse </a:t>
            </a:r>
            <a:r>
              <a:rPr lang="en-US" dirty="0" smtClean="0">
                <a:latin typeface="Times New Roman" pitchFamily="18" charset="0"/>
                <a:cs typeface="Times New Roman" pitchFamily="18" charset="0"/>
              </a:rPr>
              <a:t>shortages</a:t>
            </a:r>
          </a:p>
          <a:p>
            <a:pPr lvl="0">
              <a:buFont typeface="Wingdings" pitchFamily="2" charset="2"/>
              <a:buChar char="Ø"/>
            </a:pPr>
            <a:r>
              <a:rPr lang="en-US" dirty="0" smtClean="0">
                <a:latin typeface="Times New Roman" pitchFamily="18" charset="0"/>
                <a:cs typeface="Times New Roman" pitchFamily="18" charset="0"/>
              </a:rPr>
              <a:t>Current situation</a:t>
            </a:r>
          </a:p>
          <a:p>
            <a:pPr lvl="0">
              <a:buFont typeface="Wingdings" pitchFamily="2" charset="2"/>
              <a:buChar char="Ø"/>
            </a:pPr>
            <a:r>
              <a:rPr lang="en-US" dirty="0" smtClean="0">
                <a:latin typeface="Times New Roman" pitchFamily="18" charset="0"/>
                <a:cs typeface="Times New Roman" pitchFamily="18" charset="0"/>
              </a:rPr>
              <a:t>Actions </a:t>
            </a:r>
            <a:r>
              <a:rPr lang="en-US" dirty="0">
                <a:latin typeface="Times New Roman" pitchFamily="18" charset="0"/>
                <a:cs typeface="Times New Roman" pitchFamily="18" charset="0"/>
              </a:rPr>
              <a:t>toward the </a:t>
            </a:r>
            <a:r>
              <a:rPr lang="en-US" dirty="0" smtClean="0">
                <a:latin typeface="Times New Roman" pitchFamily="18" charset="0"/>
                <a:cs typeface="Times New Roman" pitchFamily="18" charset="0"/>
              </a:rPr>
              <a:t>situation</a:t>
            </a:r>
          </a:p>
          <a:p>
            <a:pPr lvl="0">
              <a:buNone/>
            </a:pPr>
            <a:endParaRPr lang="en-US" dirty="0" smtClean="0"/>
          </a:p>
          <a:p>
            <a:pPr>
              <a:buFont typeface="Wingdings" pitchFamily="2" charset="2"/>
              <a:buChar char="Ø"/>
            </a:pPr>
            <a:endParaRPr lang="en-US" u="sng" dirty="0" smtClean="0">
              <a:hlinkClick r:id="rId3"/>
            </a:endParaRPr>
          </a:p>
          <a:p>
            <a:pPr>
              <a:buFont typeface="Wingdings" pitchFamily="2" charset="2"/>
              <a:buChar char="Ø"/>
            </a:pPr>
            <a:endParaRPr lang="en-US" u="sng" dirty="0">
              <a:hlinkClick r:id="rId3"/>
            </a:endParaRPr>
          </a:p>
          <a:p>
            <a:pPr>
              <a:buFont typeface="Wingdings" pitchFamily="2" charset="2"/>
              <a:buChar char="Ø"/>
            </a:pPr>
            <a:endParaRPr lang="en-US" u="sng" dirty="0" smtClean="0">
              <a:hlinkClick r:id="rId3"/>
            </a:endParaRPr>
          </a:p>
          <a:p>
            <a:pPr>
              <a:buNone/>
            </a:pPr>
            <a:endParaRPr lang="en-US" u="sng" dirty="0" smtClean="0">
              <a:hlinkClick r:id="rId3"/>
            </a:endParaRPr>
          </a:p>
          <a:p>
            <a:pPr>
              <a:buNone/>
            </a:pPr>
            <a:endParaRPr lang="en-US" u="sng" dirty="0">
              <a:hlinkClick r:id="rId3"/>
            </a:endParaRPr>
          </a:p>
          <a:p>
            <a:pPr>
              <a:buNone/>
            </a:pPr>
            <a:r>
              <a:rPr lang="en-US" sz="3800" u="sng" dirty="0" smtClean="0">
                <a:latin typeface="Times New Roman" pitchFamily="18" charset="0"/>
                <a:cs typeface="Times New Roman" pitchFamily="18" charset="0"/>
                <a:hlinkClick r:id="rId3"/>
              </a:rPr>
              <a:t>Retrieved: https</a:t>
            </a:r>
            <a:r>
              <a:rPr lang="en-US" sz="3800" u="sng" dirty="0">
                <a:latin typeface="Times New Roman" pitchFamily="18" charset="0"/>
                <a:cs typeface="Times New Roman" pitchFamily="18" charset="0"/>
                <a:hlinkClick r:id="rId3"/>
              </a:rPr>
              <a:t>://samanthamieskoski.files.wordpress.com/2012/05/nurse-shortage.png</a:t>
            </a:r>
            <a:endParaRPr lang="en-US" sz="3800" dirty="0">
              <a:latin typeface="Times New Roman" pitchFamily="18" charset="0"/>
              <a:cs typeface="Times New Roman" pitchFamily="18" charset="0"/>
            </a:endParaRPr>
          </a:p>
          <a:p>
            <a:pPr lvl="0">
              <a:buFont typeface="Wingdings" pitchFamily="2" charset="2"/>
              <a:buChar char="Ø"/>
            </a:pPr>
            <a:endParaRPr lang="en-US" dirty="0" smtClean="0"/>
          </a:p>
          <a:p>
            <a:pPr lvl="0">
              <a:buNone/>
            </a:pPr>
            <a:endParaRPr lang="en-US" dirty="0"/>
          </a:p>
        </p:txBody>
      </p:sp>
      <p:pic>
        <p:nvPicPr>
          <p:cNvPr id="5" name="Picture 4" descr="nurse-shortage.png"/>
          <p:cNvPicPr>
            <a:picLocks noChangeAspect="1"/>
          </p:cNvPicPr>
          <p:nvPr/>
        </p:nvPicPr>
        <p:blipFill>
          <a:blip r:embed="rId4" cstate="print"/>
          <a:stretch>
            <a:fillRect/>
          </a:stretch>
        </p:blipFill>
        <p:spPr>
          <a:xfrm>
            <a:off x="838200" y="3200400"/>
            <a:ext cx="5029200" cy="2209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Using PICOT in decision making</a:t>
            </a:r>
            <a:r>
              <a:rPr lang="en-US" dirty="0"/>
              <a:t/>
            </a:r>
            <a:br>
              <a:rPr lang="en-US" dirty="0"/>
            </a:br>
            <a:endParaRPr lang="en-US" dirty="0"/>
          </a:p>
        </p:txBody>
      </p:sp>
      <p:sp>
        <p:nvSpPr>
          <p:cNvPr id="3" name="Content Placeholder 2"/>
          <p:cNvSpPr>
            <a:spLocks noGrp="1"/>
          </p:cNvSpPr>
          <p:nvPr>
            <p:ph idx="1"/>
          </p:nvPr>
        </p:nvSpPr>
        <p:spPr/>
        <p:txBody>
          <a:bodyPr/>
          <a:lstStyle/>
          <a:p>
            <a:pPr lvl="0">
              <a:buFont typeface="Wingdings" pitchFamily="2" charset="2"/>
              <a:buChar char="Ø"/>
            </a:pPr>
            <a:r>
              <a:rPr lang="en-US" dirty="0">
                <a:latin typeface="Times New Roman" pitchFamily="18" charset="0"/>
                <a:cs typeface="Times New Roman" pitchFamily="18" charset="0"/>
              </a:rPr>
              <a:t>Population  of </a:t>
            </a:r>
            <a:r>
              <a:rPr lang="en-US" dirty="0" smtClean="0">
                <a:latin typeface="Times New Roman" pitchFamily="18" charset="0"/>
                <a:cs typeface="Times New Roman" pitchFamily="18" charset="0"/>
              </a:rPr>
              <a:t>study</a:t>
            </a:r>
          </a:p>
          <a:p>
            <a:pPr lvl="0">
              <a:buFont typeface="Wingdings" pitchFamily="2" charset="2"/>
              <a:buChar char="Ø"/>
            </a:pPr>
            <a:r>
              <a:rPr lang="en-US" dirty="0" smtClean="0">
                <a:latin typeface="Times New Roman" pitchFamily="18" charset="0"/>
                <a:cs typeface="Times New Roman" pitchFamily="18" charset="0"/>
              </a:rPr>
              <a:t>Intervention required</a:t>
            </a:r>
          </a:p>
          <a:p>
            <a:pPr lvl="0">
              <a:buFont typeface="Wingdings" pitchFamily="2" charset="2"/>
              <a:buChar char="Ø"/>
            </a:pPr>
            <a:r>
              <a:rPr lang="en-US" dirty="0" smtClean="0">
                <a:latin typeface="Times New Roman" pitchFamily="18" charset="0"/>
                <a:cs typeface="Times New Roman" pitchFamily="18" charset="0"/>
              </a:rPr>
              <a:t>Comparison </a:t>
            </a:r>
            <a:r>
              <a:rPr lang="en-US" dirty="0">
                <a:latin typeface="Times New Roman" pitchFamily="18" charset="0"/>
                <a:cs typeface="Times New Roman" pitchFamily="18" charset="0"/>
              </a:rPr>
              <a:t>with evidence based </a:t>
            </a:r>
            <a:r>
              <a:rPr lang="en-US" dirty="0" smtClean="0">
                <a:latin typeface="Times New Roman" pitchFamily="18" charset="0"/>
                <a:cs typeface="Times New Roman" pitchFamily="18" charset="0"/>
              </a:rPr>
              <a:t>practice</a:t>
            </a:r>
          </a:p>
          <a:p>
            <a:pPr lvl="0">
              <a:buFont typeface="Wingdings" pitchFamily="2" charset="2"/>
              <a:buChar char="Ø"/>
            </a:pPr>
            <a:r>
              <a:rPr lang="en-US" dirty="0" smtClean="0">
                <a:latin typeface="Times New Roman" pitchFamily="18" charset="0"/>
                <a:cs typeface="Times New Roman" pitchFamily="18" charset="0"/>
              </a:rPr>
              <a:t>Outcome </a:t>
            </a:r>
            <a:r>
              <a:rPr lang="en-US" dirty="0">
                <a:latin typeface="Times New Roman" pitchFamily="18" charset="0"/>
                <a:cs typeface="Times New Roman" pitchFamily="18" charset="0"/>
              </a:rPr>
              <a:t>of the </a:t>
            </a:r>
            <a:r>
              <a:rPr lang="en-US" dirty="0" smtClean="0">
                <a:latin typeface="Times New Roman" pitchFamily="18" charset="0"/>
                <a:cs typeface="Times New Roman" pitchFamily="18" charset="0"/>
              </a:rPr>
              <a:t>study</a:t>
            </a:r>
          </a:p>
          <a:p>
            <a:pPr lvl="0">
              <a:buFont typeface="Wingdings" pitchFamily="2" charset="2"/>
              <a:buChar char="Ø"/>
            </a:pPr>
            <a:r>
              <a:rPr lang="en-US" dirty="0" smtClean="0">
                <a:latin typeface="Times New Roman" pitchFamily="18" charset="0"/>
                <a:cs typeface="Times New Roman" pitchFamily="18" charset="0"/>
              </a:rPr>
              <a:t>Time </a:t>
            </a:r>
            <a:r>
              <a:rPr lang="en-US" dirty="0">
                <a:latin typeface="Times New Roman" pitchFamily="18" charset="0"/>
                <a:cs typeface="Times New Roman" pitchFamily="18" charset="0"/>
              </a:rPr>
              <a:t>used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Plan for knowledge transfer</a:t>
            </a:r>
            <a:r>
              <a:rPr lang="en-US" dirty="0"/>
              <a:t/>
            </a:r>
            <a:br>
              <a:rPr lang="en-US" dirty="0"/>
            </a:br>
            <a:endParaRPr lang="en-US" dirty="0"/>
          </a:p>
        </p:txBody>
      </p:sp>
      <p:sp>
        <p:nvSpPr>
          <p:cNvPr id="3" name="Content Placeholder 2"/>
          <p:cNvSpPr>
            <a:spLocks noGrp="1"/>
          </p:cNvSpPr>
          <p:nvPr>
            <p:ph idx="1"/>
          </p:nvPr>
        </p:nvSpPr>
        <p:spPr/>
        <p:txBody>
          <a:bodyPr/>
          <a:lstStyle/>
          <a:p>
            <a:pPr lvl="0">
              <a:buFont typeface="Wingdings" pitchFamily="2" charset="2"/>
              <a:buChar char="Ø"/>
            </a:pPr>
            <a:r>
              <a:rPr lang="en-US" dirty="0">
                <a:latin typeface="Times New Roman" pitchFamily="18" charset="0"/>
                <a:cs typeface="Times New Roman" pitchFamily="18" charset="0"/>
              </a:rPr>
              <a:t>Knowledge </a:t>
            </a:r>
            <a:r>
              <a:rPr lang="en-US" dirty="0" smtClean="0">
                <a:latin typeface="Times New Roman" pitchFamily="18" charset="0"/>
                <a:cs typeface="Times New Roman" pitchFamily="18" charset="0"/>
              </a:rPr>
              <a:t>creation</a:t>
            </a:r>
          </a:p>
          <a:p>
            <a:pPr lvl="0">
              <a:buFont typeface="Wingdings" pitchFamily="2" charset="2"/>
              <a:buChar char="Ø"/>
            </a:pPr>
            <a:r>
              <a:rPr lang="en-US" dirty="0" smtClean="0">
                <a:latin typeface="Times New Roman" pitchFamily="18" charset="0"/>
                <a:cs typeface="Times New Roman" pitchFamily="18" charset="0"/>
              </a:rPr>
              <a:t>Dissemination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…Continuation</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Font typeface="Wingdings" pitchFamily="2" charset="2"/>
              <a:buChar char="Ø"/>
            </a:pPr>
            <a:r>
              <a:rPr lang="en-US" dirty="0">
                <a:latin typeface="Times New Roman" pitchFamily="18" charset="0"/>
                <a:cs typeface="Times New Roman" pitchFamily="18" charset="0"/>
              </a:rPr>
              <a:t>Organizational </a:t>
            </a:r>
            <a:r>
              <a:rPr lang="en-US" dirty="0" smtClean="0">
                <a:latin typeface="Times New Roman" pitchFamily="18" charset="0"/>
                <a:cs typeface="Times New Roman" pitchFamily="18" charset="0"/>
              </a:rPr>
              <a:t>adoption</a:t>
            </a:r>
          </a:p>
          <a:p>
            <a:pPr lvl="0">
              <a:buFont typeface="Wingdings" pitchFamily="2" charset="2"/>
              <a:buChar char="Ø"/>
            </a:pPr>
            <a:r>
              <a:rPr lang="en-US" dirty="0" smtClean="0">
                <a:latin typeface="Times New Roman" pitchFamily="18" charset="0"/>
                <a:cs typeface="Times New Roman" pitchFamily="18" charset="0"/>
              </a:rPr>
              <a:t>Implementation </a:t>
            </a:r>
            <a:endParaRPr lang="en-US" dirty="0">
              <a:latin typeface="Times New Roman" pitchFamily="18" charset="0"/>
              <a:cs typeface="Times New Roman" pitchFamily="18" charset="0"/>
            </a:endParaRP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Disseminating the results</a:t>
            </a:r>
            <a:r>
              <a:rPr lang="en-US" dirty="0"/>
              <a:t/>
            </a:r>
            <a:br>
              <a:rPr lang="en-US" dirty="0"/>
            </a:br>
            <a:endParaRPr lang="en-US" dirty="0"/>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It would involve;</a:t>
            </a:r>
          </a:p>
          <a:p>
            <a:pPr>
              <a:buFont typeface="Wingdings" pitchFamily="2" charset="2"/>
              <a:buChar char="Ø"/>
            </a:pPr>
            <a:r>
              <a:rPr lang="en-US" dirty="0" smtClean="0">
                <a:latin typeface="Times New Roman" pitchFamily="18" charset="0"/>
                <a:cs typeface="Times New Roman" pitchFamily="18" charset="0"/>
              </a:rPr>
              <a:t>Research question</a:t>
            </a:r>
          </a:p>
          <a:p>
            <a:pPr>
              <a:buFont typeface="Wingdings" pitchFamily="2" charset="2"/>
              <a:buChar char="Ø"/>
            </a:pPr>
            <a:r>
              <a:rPr lang="en-US" dirty="0" smtClean="0">
                <a:latin typeface="Times New Roman" pitchFamily="18" charset="0"/>
                <a:cs typeface="Times New Roman" pitchFamily="18" charset="0"/>
              </a:rPr>
              <a:t>Giving </a:t>
            </a:r>
            <a:r>
              <a:rPr lang="en-US" dirty="0">
                <a:latin typeface="Times New Roman" pitchFamily="18" charset="0"/>
                <a:cs typeface="Times New Roman" pitchFamily="18" charset="0"/>
              </a:rPr>
              <a:t>the question</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Measurable outcomes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lvl="0">
              <a:buFont typeface="Wingdings" pitchFamily="2" charset="2"/>
              <a:buChar char="Ø"/>
            </a:pPr>
            <a:r>
              <a:rPr lang="en-US" dirty="0">
                <a:latin typeface="Times New Roman" pitchFamily="18" charset="0"/>
                <a:cs typeface="Times New Roman" pitchFamily="18" charset="0"/>
              </a:rPr>
              <a:t>Growth </a:t>
            </a:r>
            <a:r>
              <a:rPr lang="en-US" dirty="0" smtClean="0">
                <a:latin typeface="Times New Roman" pitchFamily="18" charset="0"/>
                <a:cs typeface="Times New Roman" pitchFamily="18" charset="0"/>
              </a:rPr>
              <a:t>opportunities</a:t>
            </a:r>
          </a:p>
          <a:p>
            <a:pPr lvl="0">
              <a:buFont typeface="Wingdings" pitchFamily="2" charset="2"/>
              <a:buChar char="Ø"/>
            </a:pPr>
            <a:r>
              <a:rPr lang="en-US" dirty="0" smtClean="0">
                <a:latin typeface="Times New Roman" pitchFamily="18" charset="0"/>
                <a:cs typeface="Times New Roman" pitchFamily="18" charset="0"/>
              </a:rPr>
              <a:t>Easier </a:t>
            </a:r>
            <a:r>
              <a:rPr lang="en-US" dirty="0">
                <a:latin typeface="Times New Roman" pitchFamily="18" charset="0"/>
                <a:cs typeface="Times New Roman" pitchFamily="18" charset="0"/>
              </a:rPr>
              <a:t>access to </a:t>
            </a:r>
            <a:r>
              <a:rPr lang="en-US" dirty="0" smtClean="0">
                <a:latin typeface="Times New Roman" pitchFamily="18" charset="0"/>
                <a:cs typeface="Times New Roman" pitchFamily="18" charset="0"/>
              </a:rPr>
              <a:t>education</a:t>
            </a:r>
          </a:p>
          <a:p>
            <a:pPr lvl="0">
              <a:buFont typeface="Wingdings" pitchFamily="2" charset="2"/>
              <a:buChar char="Ø"/>
            </a:pPr>
            <a:r>
              <a:rPr lang="en-US" dirty="0" smtClean="0">
                <a:latin typeface="Times New Roman" pitchFamily="18" charset="0"/>
                <a:cs typeface="Times New Roman" pitchFamily="18" charset="0"/>
              </a:rPr>
              <a:t>Paying </a:t>
            </a:r>
            <a:r>
              <a:rPr lang="en-US" dirty="0">
                <a:latin typeface="Times New Roman" pitchFamily="18" charset="0"/>
                <a:cs typeface="Times New Roman" pitchFamily="18" charset="0"/>
              </a:rPr>
              <a:t>for relocation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Critical appraisal of research summary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The best practice is </a:t>
            </a:r>
            <a:r>
              <a:rPr lang="en-US" dirty="0" err="1" smtClean="0">
                <a:latin typeface="Times New Roman" pitchFamily="18" charset="0"/>
                <a:cs typeface="Times New Roman" pitchFamily="18" charset="0"/>
              </a:rPr>
              <a:t>Peate</a:t>
            </a:r>
            <a:r>
              <a:rPr lang="en-US" dirty="0" smtClean="0">
                <a:latin typeface="Times New Roman" pitchFamily="18" charset="0"/>
                <a:cs typeface="Times New Roman" pitchFamily="18" charset="0"/>
              </a:rPr>
              <a:t>, I. (2020). Overstretched and struggling. </a:t>
            </a:r>
            <a:r>
              <a:rPr lang="en-US" i="1" dirty="0" smtClean="0">
                <a:latin typeface="Times New Roman" pitchFamily="18" charset="0"/>
                <a:cs typeface="Times New Roman" pitchFamily="18" charset="0"/>
              </a:rPr>
              <a:t>British Journal of Nursing (Mark Allen Publishing)</a:t>
            </a: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29</a:t>
            </a:r>
            <a:r>
              <a:rPr lang="en-US" dirty="0" smtClean="0">
                <a:latin typeface="Times New Roman" pitchFamily="18" charset="0"/>
                <a:cs typeface="Times New Roman" pitchFamily="18" charset="0"/>
              </a:rPr>
              <a:t>(3), 133-133 because;</a:t>
            </a:r>
          </a:p>
          <a:p>
            <a:pPr>
              <a:buFont typeface="Wingdings" pitchFamily="2" charset="2"/>
              <a:buChar char="Ø"/>
            </a:pPr>
            <a:r>
              <a:rPr lang="en-US" dirty="0" smtClean="0">
                <a:latin typeface="Times New Roman" pitchFamily="18" charset="0"/>
                <a:cs typeface="Times New Roman" pitchFamily="18" charset="0"/>
              </a:rPr>
              <a:t>Its data is not bias</a:t>
            </a:r>
          </a:p>
          <a:p>
            <a:pPr>
              <a:buFont typeface="Wingdings" pitchFamily="2" charset="2"/>
              <a:buChar char="Ø"/>
            </a:pPr>
            <a:r>
              <a:rPr lang="en-US" dirty="0" smtClean="0">
                <a:latin typeface="Times New Roman" pitchFamily="18" charset="0"/>
                <a:cs typeface="Times New Roman" pitchFamily="18" charset="0"/>
              </a:rPr>
              <a:t>It discusses the problem in details</a:t>
            </a:r>
          </a:p>
          <a:p>
            <a:pPr>
              <a:buFont typeface="Wingdings" pitchFamily="2" charset="2"/>
              <a:buChar char="Ø"/>
            </a:pPr>
            <a:r>
              <a:rPr lang="en-US" dirty="0" smtClean="0">
                <a:latin typeface="Times New Roman" pitchFamily="18" charset="0"/>
                <a:cs typeface="Times New Roman" pitchFamily="18" charset="0"/>
              </a:rPr>
              <a:t>Incorporates general distribution in nursing field</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latin typeface="Times New Roman" pitchFamily="18" charset="0"/>
                <a:cs typeface="Times New Roman" pitchFamily="18" charset="0"/>
              </a:rPr>
              <a:t>References</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Ø"/>
            </a:pPr>
            <a:r>
              <a:rPr lang="en-US" dirty="0"/>
              <a:t>Cassidy J.D.(2008) Risk of </a:t>
            </a:r>
            <a:r>
              <a:rPr lang="en-US" dirty="0" err="1"/>
              <a:t>vertebrobasilar</a:t>
            </a:r>
            <a:r>
              <a:rPr lang="en-US" dirty="0"/>
              <a:t> stroke and chiropractic care: results of a population-       based case-control and case-crossover study.  33(4 </a:t>
            </a:r>
            <a:r>
              <a:rPr lang="en-US" dirty="0" err="1" smtClean="0"/>
              <a:t>Suppl</a:t>
            </a:r>
            <a:r>
              <a:rPr lang="en-US" dirty="0" smtClean="0"/>
              <a:t>)</a:t>
            </a:r>
          </a:p>
          <a:p>
            <a:pPr>
              <a:buFont typeface="Wingdings" pitchFamily="2" charset="2"/>
              <a:buChar char="Ø"/>
            </a:pPr>
            <a:r>
              <a:rPr lang="en-US" dirty="0" smtClean="0"/>
              <a:t>Cummings </a:t>
            </a:r>
            <a:r>
              <a:rPr lang="en-US" dirty="0"/>
              <a:t>S.R, (2007). Designing Clinical Research. ( Lippincott Williams &amp; Wilkin). pp. 20–    </a:t>
            </a:r>
            <a:r>
              <a:rPr lang="en-US" dirty="0" smtClean="0"/>
              <a:t>22</a:t>
            </a:r>
          </a:p>
          <a:p>
            <a:pPr>
              <a:buFont typeface="Wingdings" pitchFamily="2" charset="2"/>
              <a:buChar char="Ø"/>
            </a:pPr>
            <a:r>
              <a:rPr lang="en-US" dirty="0" smtClean="0"/>
              <a:t>Cummings </a:t>
            </a:r>
            <a:r>
              <a:rPr lang="en-US" dirty="0"/>
              <a:t>S.R, Browner W.S, </a:t>
            </a:r>
            <a:r>
              <a:rPr lang="en-US" dirty="0" err="1"/>
              <a:t>Hulley</a:t>
            </a:r>
            <a:r>
              <a:rPr lang="en-US" dirty="0"/>
              <a:t> S.B (2007) Designing Clinical Research. 3rd Ed. Philadelphia: Lippincott Williams &amp; Wilkins; pp. </a:t>
            </a:r>
            <a:r>
              <a:rPr lang="en-US" dirty="0" smtClean="0"/>
              <a:t>20–22.</a:t>
            </a:r>
          </a:p>
          <a:p>
            <a:pPr>
              <a:buFont typeface="Wingdings" pitchFamily="2" charset="2"/>
              <a:buChar char="Ø"/>
            </a:pPr>
            <a:r>
              <a:rPr lang="en-US" u="sng" dirty="0" smtClean="0">
                <a:hlinkClick r:id="rId3"/>
              </a:rPr>
              <a:t>https</a:t>
            </a:r>
            <a:r>
              <a:rPr lang="en-US" u="sng" dirty="0">
                <a:hlinkClick r:id="rId3"/>
              </a:rPr>
              <a:t>://</a:t>
            </a:r>
            <a:r>
              <a:rPr lang="en-US" u="sng" dirty="0" smtClean="0">
                <a:hlinkClick r:id="rId3"/>
              </a:rPr>
              <a:t>samanthamieskoski.files.wordpress.com/2012/05/nurse-shortage.png</a:t>
            </a:r>
            <a:endParaRPr lang="en-US" dirty="0" smtClean="0"/>
          </a:p>
          <a:p>
            <a:pPr>
              <a:buFont typeface="Wingdings" pitchFamily="2" charset="2"/>
              <a:buChar char="Ø"/>
            </a:pPr>
            <a:r>
              <a:rPr lang="en-US" dirty="0" err="1" smtClean="0"/>
              <a:t>Peate</a:t>
            </a:r>
            <a:r>
              <a:rPr lang="en-US" dirty="0"/>
              <a:t>, I. (2020). Overstretched and struggling. </a:t>
            </a:r>
            <a:r>
              <a:rPr lang="en-US" i="1" dirty="0"/>
              <a:t>British Journal of Nursing (Mark Allen  Publishing)</a:t>
            </a:r>
            <a:r>
              <a:rPr lang="en-US" dirty="0"/>
              <a:t>, </a:t>
            </a:r>
            <a:r>
              <a:rPr lang="en-US" i="1" dirty="0"/>
              <a:t>29</a:t>
            </a:r>
            <a:r>
              <a:rPr lang="en-US" dirty="0"/>
              <a:t>(3), 133-133.</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277</TotalTime>
  <Words>1221</Words>
  <Application>Microsoft Office PowerPoint</Application>
  <PresentationFormat>On-screen Show (4:3)</PresentationFormat>
  <Paragraphs>68</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 New Roman</vt:lpstr>
      <vt:lpstr>Wingdings</vt:lpstr>
      <vt:lpstr>Office Theme</vt:lpstr>
      <vt:lpstr>Recommending an Evidence-Based Practice Change</vt:lpstr>
      <vt:lpstr>Health Organization </vt:lpstr>
      <vt:lpstr>Shortage of nurses as current problem</vt:lpstr>
      <vt:lpstr>Using PICOT in decision making </vt:lpstr>
      <vt:lpstr>Plan for knowledge transfer </vt:lpstr>
      <vt:lpstr>…Continuation</vt:lpstr>
      <vt:lpstr>Disseminating the results </vt:lpstr>
      <vt:lpstr>Measurable outcomes </vt:lpstr>
      <vt:lpstr>Critical appraisal of research summary</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an Evidence-Based Practice Change</dc:title>
  <dc:creator>Kevin</dc:creator>
  <cp:lastModifiedBy>HP</cp:lastModifiedBy>
  <cp:revision>15</cp:revision>
  <dcterms:created xsi:type="dcterms:W3CDTF">2021-02-07T15:36:11Z</dcterms:created>
  <dcterms:modified xsi:type="dcterms:W3CDTF">2021-02-07T22:16:19Z</dcterms:modified>
</cp:coreProperties>
</file>